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mov" ContentType="video/unknown"/>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3.xml" ContentType="application/vnd.openxmlformats-officedocument.presentationml.comments+xml"/>
  <Override PartName="/ppt/comments/comment4.xml" ContentType="application/vnd.openxmlformats-officedocument.presentationml.comments+xml"/>
  <Override PartName="/ppt/commentAuthors.xml" ContentType="application/vnd.openxmlformats-officedocument.presentationml.commentAuthors+xml"/>
  <Override PartName="/ppt/slideLayouts/slideLayout10.xml" ContentType="application/vnd.openxmlformats-officedocument.presentationml.slideLayout+xml"/>
  <Override PartName="/ppt/comments/comment1.xml" ContentType="application/vnd.openxmlformats-officedocument.presentationml.comment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comment2.xml" ContentType="application/vnd.openxmlformats-officedocument.presentationml.comments+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60" r:id="rId5"/>
    <p:sldId id="262" r:id="rId6"/>
    <p:sldId id="273" r:id="rId7"/>
    <p:sldId id="280" r:id="rId8"/>
    <p:sldId id="278" r:id="rId9"/>
    <p:sldId id="279" r:id="rId10"/>
    <p:sldId id="263" r:id="rId11"/>
    <p:sldId id="266" r:id="rId12"/>
    <p:sldId id="265" r:id="rId13"/>
    <p:sldId id="264" r:id="rId14"/>
    <p:sldId id="274" r:id="rId15"/>
    <p:sldId id="267" r:id="rId16"/>
    <p:sldId id="268" r:id="rId17"/>
    <p:sldId id="270" r:id="rId18"/>
    <p:sldId id="269" r:id="rId19"/>
    <p:sldId id="271" r:id="rId20"/>
    <p:sldId id="277" r:id="rId21"/>
    <p:sldId id="272" r:id="rId2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rc Beitchman" initials="" lastIdx="7"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9384" autoAdjust="0"/>
  </p:normalViewPr>
  <p:slideViewPr>
    <p:cSldViewPr>
      <p:cViewPr varScale="1">
        <p:scale>
          <a:sx n="73" d="100"/>
          <a:sy n="73" d="100"/>
        </p:scale>
        <p:origin x="-1482" y="-96"/>
      </p:cViewPr>
      <p:guideLst>
        <p:guide orient="horz" pos="2160"/>
        <p:guide pos="2880"/>
      </p:guideLst>
    </p:cSldViewPr>
  </p:slideViewPr>
  <p:notesTextViewPr>
    <p:cViewPr>
      <p:scale>
        <a:sx n="1" d="1"/>
        <a:sy n="1" d="1"/>
      </p:scale>
      <p:origin x="0" y="144"/>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3-02-01T16:28:58.676" idx="1">
    <p:pos x="3349" y="1591"/>
    <p:text>use official logo if available</p:text>
  </p:cm>
</p:cmLst>
</file>

<file path=ppt/comments/comment2.xml><?xml version="1.0" encoding="utf-8"?>
<p:cmLst xmlns:a="http://schemas.openxmlformats.org/drawingml/2006/main" xmlns:r="http://schemas.openxmlformats.org/officeDocument/2006/relationships" xmlns:p="http://schemas.openxmlformats.org/presentationml/2006/main">
  <p:cm authorId="0" dt="2013-02-01T16:46:39.833" idx="3">
    <p:pos x="10" y="10"/>
    <p:text>get this from exec summary</p:text>
  </p:cm>
</p:cmLst>
</file>

<file path=ppt/comments/comment3.xml><?xml version="1.0" encoding="utf-8"?>
<p:cmLst xmlns:a="http://schemas.openxmlformats.org/drawingml/2006/main" xmlns:r="http://schemas.openxmlformats.org/officeDocument/2006/relationships" xmlns:p="http://schemas.openxmlformats.org/presentationml/2006/main">
  <p:cm authorId="0" dt="2013-02-01T16:47:54.132" idx="4">
    <p:pos x="10" y="10"/>
    <p:text>make this more investor targeted</p:text>
  </p:cm>
</p:cmLst>
</file>

<file path=ppt/comments/comment4.xml><?xml version="1.0" encoding="utf-8"?>
<p:cmLst xmlns:a="http://schemas.openxmlformats.org/drawingml/2006/main" xmlns:r="http://schemas.openxmlformats.org/officeDocument/2006/relationships" xmlns:p="http://schemas.openxmlformats.org/presentationml/2006/main">
  <p:cm authorId="0" dt="2013-02-01T16:50:14.104" idx="5">
    <p:pos x="10" y="10"/>
    <p:text>maybe remove the other professions part?</p:text>
  </p:cm>
</p:cmLst>
</file>

<file path=ppt/media/image1.png>
</file>

<file path=ppt/media/image2.png>
</file>

<file path=ppt/media/image3.png>
</file>

<file path=ppt/media/image4.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4EA8A1-1736-4556-91E4-938A7DBAC110}" type="datetimeFigureOut">
              <a:rPr lang="en-US" smtClean="0"/>
              <a:pPr/>
              <a:t>2/15/2013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24C454-5928-4F08-BD23-BD53897AA9C7}" type="slidenum">
              <a:rPr lang="en-US" smtClean="0"/>
              <a:pPr/>
              <a:t>‹#›</a:t>
            </a:fld>
            <a:endParaRPr lang="en-US" dirty="0"/>
          </a:p>
        </p:txBody>
      </p:sp>
    </p:spTree>
    <p:extLst>
      <p:ext uri="{BB962C8B-B14F-4D97-AF65-F5344CB8AC3E}">
        <p14:creationId xmlns="" xmlns:p14="http://schemas.microsoft.com/office/powerpoint/2010/main" val="1743284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www.americanbar.org/content/dam/aba/migrated/marketresearch/PublicDocuments/lawyer_demographics_2011.authcheckdam.pdf"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www.nalp.org/employmentpatterns1999-2010" TargetMode="External"/><Relationship Id="rId4" Type="http://schemas.openxmlformats.org/officeDocument/2006/relationships/hyperlink" Target="http://www.bls.gov/ooh/legal/lawyers.htm"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b="0" dirty="0" smtClean="0"/>
              <a:t>Improving access to legal services through various improvements in the technologies lawyers use in their day-to-day operations. </a:t>
            </a:r>
          </a:p>
          <a:p>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2</a:t>
            </a:fld>
            <a:endParaRPr lang="en-US" dirty="0"/>
          </a:p>
        </p:txBody>
      </p:sp>
    </p:spTree>
    <p:extLst>
      <p:ext uri="{BB962C8B-B14F-4D97-AF65-F5344CB8AC3E}">
        <p14:creationId xmlns="" xmlns:p14="http://schemas.microsoft.com/office/powerpoint/2010/main" val="31869214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Vizibid’s</a:t>
            </a:r>
            <a:r>
              <a:rPr lang="en-US" baseline="0" dirty="0" smtClean="0"/>
              <a:t> </a:t>
            </a:r>
            <a:r>
              <a:rPr lang="en-US" dirty="0" smtClean="0"/>
              <a:t>users will pay a monthly subscription fee in the range of $25 to $50. With a subscription, users can search for,</a:t>
            </a:r>
            <a:r>
              <a:rPr lang="en-US" baseline="0" dirty="0" smtClean="0"/>
              <a:t> </a:t>
            </a:r>
            <a:r>
              <a:rPr lang="en-US" dirty="0" smtClean="0"/>
              <a:t>comment on, ask questions about, and request model legal documents. </a:t>
            </a:r>
            <a:r>
              <a:rPr lang="en-US" sz="1200" kern="1200" dirty="0" smtClean="0">
                <a:solidFill>
                  <a:schemeClr val="tx1"/>
                </a:solidFill>
                <a:latin typeface="+mn-lt"/>
                <a:ea typeface="+mn-ea"/>
                <a:cs typeface="+mn-cs"/>
              </a:rPr>
              <a:t>None of the other competing methods of acquiring model documents offers a comparable service. </a:t>
            </a:r>
            <a:endParaRPr lang="en-US" dirty="0" smtClean="0"/>
          </a:p>
          <a:p>
            <a:endParaRPr lang="en-US" dirty="0" smtClean="0"/>
          </a:p>
          <a:p>
            <a:r>
              <a:rPr lang="en-US" dirty="0" smtClean="0"/>
              <a:t>Vizibid is able to offer its service at this highly competitive rate because of the low</a:t>
            </a:r>
            <a:r>
              <a:rPr lang="en-US" baseline="0" dirty="0" smtClean="0"/>
              <a:t> </a:t>
            </a:r>
            <a:r>
              <a:rPr lang="en-US" dirty="0" smtClean="0"/>
              <a:t>overhead associated with operating a web service when the content is primarily user-generated. The more</a:t>
            </a:r>
            <a:r>
              <a:rPr lang="en-US" baseline="0" dirty="0" smtClean="0"/>
              <a:t> </a:t>
            </a:r>
            <a:r>
              <a:rPr lang="en-US" dirty="0" smtClean="0"/>
              <a:t>users Vizibid has, the greater value Vizibid will provide to each user, and the more profit-per-user will be</a:t>
            </a:r>
            <a:r>
              <a:rPr lang="en-US" baseline="0" dirty="0" smtClean="0"/>
              <a:t> </a:t>
            </a:r>
            <a:r>
              <a:rPr lang="en-US" dirty="0" smtClean="0"/>
              <a:t>generated.</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11</a:t>
            </a:fld>
            <a:endParaRPr lang="en-US" dirty="0"/>
          </a:p>
        </p:txBody>
      </p:sp>
    </p:spTree>
    <p:extLst>
      <p:ext uri="{BB962C8B-B14F-4D97-AF65-F5344CB8AC3E}">
        <p14:creationId xmlns="" xmlns:p14="http://schemas.microsoft.com/office/powerpoint/2010/main" val="12768136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Vizibid competes with each of the previously mentioned methods (see slide 4) of obtaining model documents in some</a:t>
            </a:r>
            <a:r>
              <a:rPr lang="en-US" baseline="0" dirty="0" smtClean="0"/>
              <a:t> </a:t>
            </a:r>
            <a:r>
              <a:rPr lang="en-US" dirty="0" smtClean="0"/>
              <a:t>combination of better pricing, higher document quality, and less effort required from the user.</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12</a:t>
            </a:fld>
            <a:endParaRPr lang="en-US" dirty="0"/>
          </a:p>
        </p:txBody>
      </p:sp>
    </p:spTree>
    <p:extLst>
      <p:ext uri="{BB962C8B-B14F-4D97-AF65-F5344CB8AC3E}">
        <p14:creationId xmlns="" xmlns:p14="http://schemas.microsoft.com/office/powerpoint/2010/main" val="400408603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To validate the willingness of potential customers to become paying users of the Vizibid service, we have conducted (and continue to conduct) interviews with lawyers from various age groups and practice areas, and we are compiling their responses. One after another these potential customers have expressed giddy excitement about using the Vizibid service. Many of these lawyers have expressed their willingness to pay for the Vizibid service, stating that they would expect to pay anywhere from $20 to $100 or more per month. Each lawyer interviewed so far has also requested an invitation to join the service once Vizibid launches. As the momentum picks up, the need for fundraising to harness the momentum is growing.</a:t>
            </a:r>
            <a:endParaRPr lang="en-US" b="0" dirty="0">
              <a:solidFill>
                <a:schemeClr val="bg1"/>
              </a:solidFill>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13</a:t>
            </a:fld>
            <a:endParaRPr lang="en-US" dirty="0"/>
          </a:p>
        </p:txBody>
      </p:sp>
    </p:spTree>
    <p:extLst>
      <p:ext uri="{BB962C8B-B14F-4D97-AF65-F5344CB8AC3E}">
        <p14:creationId xmlns="" xmlns:p14="http://schemas.microsoft.com/office/powerpoint/2010/main" val="23185694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We intend to market Vizibid’s services through ad placement in a variety of existing channels. These include search engine marketing and placing ads in regularly disseminated print and web publications directed to lawyers, such as the very common monthly magazines printed by bar associations and hundreds of other lawyer organizations. We will also foster relationships with individuals who have already voluntarily adopted roles in educating lawyers on the various software tools available to improve the practice of law in solo law offices and small firms. These individuals include bar association employees, law professors, and leaders of legal organizations. We will also offer incentives to existing users for referring new users to Vizibid. We intend to offer new users a free 30-day subscription to encourage user acquisitions and conversions.</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14</a:t>
            </a:fld>
            <a:endParaRPr lang="en-US" dirty="0"/>
          </a:p>
        </p:txBody>
      </p:sp>
    </p:spTree>
    <p:extLst>
      <p:ext uri="{BB962C8B-B14F-4D97-AF65-F5344CB8AC3E}">
        <p14:creationId xmlns="" xmlns:p14="http://schemas.microsoft.com/office/powerpoint/2010/main" val="420484492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go to market strategy involves a soft launch to a targeted set</a:t>
            </a:r>
            <a:r>
              <a:rPr lang="en-US" baseline="0" dirty="0" smtClean="0"/>
              <a:t> of early adopters. We will use this soft launch to validate the acceptable price point for the service and to validate the best incentive model which encourages users to actively participate in the Vizibid community. We will also use the soft launch to get broad feedback about the site in order to help us deliver the best possible experience when we launch broadly.</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15</a:t>
            </a:fld>
            <a:endParaRPr lang="en-US" dirty="0"/>
          </a:p>
        </p:txBody>
      </p:sp>
    </p:spTree>
    <p:extLst>
      <p:ext uri="{BB962C8B-B14F-4D97-AF65-F5344CB8AC3E}">
        <p14:creationId xmlns="" xmlns:p14="http://schemas.microsoft.com/office/powerpoint/2010/main" val="29157255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a:t>
            </a:r>
            <a:r>
              <a:rPr lang="en-US" baseline="0" dirty="0" smtClean="0"/>
              <a:t> </a:t>
            </a:r>
            <a:r>
              <a:rPr lang="en-US" dirty="0" smtClean="0"/>
              <a:t>more</a:t>
            </a:r>
            <a:r>
              <a:rPr lang="en-US" baseline="0" dirty="0" smtClean="0"/>
              <a:t> </a:t>
            </a:r>
            <a:r>
              <a:rPr lang="en-US" dirty="0" smtClean="0"/>
              <a:t>users Vizibid has, the greater value Vizibid will provide to each user, and the more profit-per-user will be</a:t>
            </a:r>
            <a:r>
              <a:rPr lang="en-US" baseline="0" dirty="0" smtClean="0"/>
              <a:t> </a:t>
            </a:r>
            <a:r>
              <a:rPr lang="en-US" dirty="0" smtClean="0"/>
              <a:t>generated. </a:t>
            </a:r>
          </a:p>
          <a:p>
            <a:endParaRPr lang="en-US" dirty="0" smtClean="0"/>
          </a:p>
          <a:p>
            <a:r>
              <a:rPr lang="en-US" sz="1200" kern="1200" dirty="0" smtClean="0">
                <a:solidFill>
                  <a:schemeClr val="tx1"/>
                </a:solidFill>
                <a:latin typeface="+mn-lt"/>
                <a:ea typeface="+mn-ea"/>
                <a:cs typeface="+mn-cs"/>
              </a:rPr>
              <a:t>We have developed a five-year projection that assumes an initial funding of $1.2 million, a $25 per month subscription cost, and that we are able to capture approximately 10% of the addressable market within three years, then increase to 20% of the addressable market in the following two years. This projection includes six salaried team members. Vizibid will reach positive cash flow after 24 months of operations under this projection</a:t>
            </a:r>
            <a:endParaRPr lang="en-US" dirty="0" smtClean="0"/>
          </a:p>
          <a:p>
            <a:endParaRPr lang="en-US" dirty="0" smtClean="0"/>
          </a:p>
          <a:p>
            <a:r>
              <a:rPr lang="en-US" dirty="0" smtClean="0"/>
              <a:t>Based</a:t>
            </a:r>
            <a:r>
              <a:rPr lang="en-US" baseline="0" dirty="0" smtClean="0"/>
              <a:t> on this model, we expect pre-tax profits of $2.9 million at the end of year 3, $10.1 million by the end of year 4 and $13.8 million by the end of year 5.</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16</a:t>
            </a:fld>
            <a:endParaRPr lang="en-US" dirty="0"/>
          </a:p>
        </p:txBody>
      </p:sp>
    </p:spTree>
    <p:extLst>
      <p:ext uri="{BB962C8B-B14F-4D97-AF65-F5344CB8AC3E}">
        <p14:creationId xmlns="" xmlns:p14="http://schemas.microsoft.com/office/powerpoint/2010/main" val="40098409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also expect demand from lawyers in larger law firms once the</a:t>
            </a:r>
            <a:r>
              <a:rPr lang="en-US" baseline="0" dirty="0" smtClean="0"/>
              <a:t> product becomes established with solo and small firms in the U.S. market. Attorneys in larger firms will find that Vizibid has a larger and more up-to-date collection of forms than what is currently available at their practice internally. We will also be able to privately host a firm’s collection of model legal documents which will provide Vizibid’s commenting, ratings, and search features around the firm’s private documents.</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17</a:t>
            </a:fld>
            <a:endParaRPr lang="en-US" dirty="0"/>
          </a:p>
        </p:txBody>
      </p:sp>
    </p:spTree>
    <p:extLst>
      <p:ext uri="{BB962C8B-B14F-4D97-AF65-F5344CB8AC3E}">
        <p14:creationId xmlns="" xmlns:p14="http://schemas.microsoft.com/office/powerpoint/2010/main" val="422853725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expect to be able to expand the product internationally after becoming established in the U.S. market. We are considering also expanding this service into other professions beyond lawyers if we discover there is a need.</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18</a:t>
            </a:fld>
            <a:endParaRPr lang="en-US" dirty="0"/>
          </a:p>
        </p:txBody>
      </p:sp>
    </p:spTree>
    <p:extLst>
      <p:ext uri="{BB962C8B-B14F-4D97-AF65-F5344CB8AC3E}">
        <p14:creationId xmlns="" xmlns:p14="http://schemas.microsoft.com/office/powerpoint/2010/main" val="188983835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raising</a:t>
            </a:r>
            <a:r>
              <a:rPr lang="en-US" baseline="0" dirty="0" smtClean="0"/>
              <a:t> $1.2 million. The capital will be used to build the team, acquire an initial document set, and to support the company through both the soft launch and throughout capturing the targeted market share.</a:t>
            </a:r>
          </a:p>
          <a:p>
            <a:endParaRPr lang="en-US" baseline="0" dirty="0" smtClean="0"/>
          </a:p>
          <a:p>
            <a:r>
              <a:rPr lang="en-US" baseline="0" dirty="0" smtClean="0"/>
              <a:t>We expect this round will be the only financing we need to raise to accomplish our goals.</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19</a:t>
            </a:fld>
            <a:endParaRPr lang="en-US" dirty="0"/>
          </a:p>
        </p:txBody>
      </p:sp>
    </p:spTree>
    <p:extLst>
      <p:ext uri="{BB962C8B-B14F-4D97-AF65-F5344CB8AC3E}">
        <p14:creationId xmlns="" xmlns:p14="http://schemas.microsoft.com/office/powerpoint/2010/main" val="14989544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Vizibid was cofounded by Marc Beitchman and Forrest Carlson. Marc Beitchman is a</a:t>
            </a:r>
            <a:r>
              <a:rPr lang="en-US" baseline="0" dirty="0" smtClean="0"/>
              <a:t> </a:t>
            </a:r>
            <a:r>
              <a:rPr lang="en-US" dirty="0" smtClean="0"/>
              <a:t>professional software engineer at Microsoft with diverse development experience ranging from low-level</a:t>
            </a:r>
            <a:r>
              <a:rPr lang="en-US" baseline="0" dirty="0" smtClean="0"/>
              <a:t> </a:t>
            </a:r>
            <a:r>
              <a:rPr lang="en-US" dirty="0" smtClean="0"/>
              <a:t>computer architecture and compilers to application platforms and web services. At Vizibid, Marc is in</a:t>
            </a:r>
            <a:r>
              <a:rPr lang="en-US" baseline="0" dirty="0" smtClean="0"/>
              <a:t> </a:t>
            </a:r>
            <a:r>
              <a:rPr lang="en-US" dirty="0" smtClean="0"/>
              <a:t>charge of product and business strategy development. Marc is currently completing his master’s degree in</a:t>
            </a:r>
            <a:r>
              <a:rPr lang="en-US" baseline="0" dirty="0" smtClean="0"/>
              <a:t> </a:t>
            </a:r>
            <a:r>
              <a:rPr lang="en-US" dirty="0" smtClean="0"/>
              <a:t>computer science and engineering at the University of Washington, and he received his bachelor’s degree</a:t>
            </a:r>
            <a:r>
              <a:rPr lang="en-US" baseline="0" dirty="0" smtClean="0"/>
              <a:t> </a:t>
            </a:r>
            <a:r>
              <a:rPr lang="en-US" dirty="0" smtClean="0"/>
              <a:t>in computer science and music engineering from the University of Miami.</a:t>
            </a:r>
          </a:p>
          <a:p>
            <a:endParaRPr lang="en-US" dirty="0" smtClean="0"/>
          </a:p>
          <a:p>
            <a:r>
              <a:rPr lang="en-US" dirty="0" smtClean="0"/>
              <a:t>Forrest Carlson is a lawyer with a solo law practice in Seattle, Washington. As a practicing</a:t>
            </a:r>
            <a:r>
              <a:rPr lang="en-US" baseline="0" dirty="0" smtClean="0"/>
              <a:t> </a:t>
            </a:r>
            <a:r>
              <a:rPr lang="en-US" dirty="0" smtClean="0"/>
              <a:t>lawyer, he is intimately aware of lawyers’ day-to-day operational needs. Forrest is excited about</a:t>
            </a:r>
            <a:r>
              <a:rPr lang="en-US" baseline="0" dirty="0" smtClean="0"/>
              <a:t> </a:t>
            </a:r>
            <a:r>
              <a:rPr lang="en-US" dirty="0" smtClean="0"/>
              <a:t>the many emerging possibilities in the realm of service technologies for lawyers. Vizibid is part of</a:t>
            </a:r>
            <a:r>
              <a:rPr lang="en-US" baseline="0" dirty="0" smtClean="0"/>
              <a:t> </a:t>
            </a:r>
            <a:r>
              <a:rPr lang="en-US" dirty="0" smtClean="0"/>
              <a:t>Forrest’s vision for improvements to the legal profession through a more complete expression of the</a:t>
            </a:r>
            <a:r>
              <a:rPr lang="en-US" baseline="0" dirty="0" smtClean="0"/>
              <a:t> </a:t>
            </a:r>
            <a:r>
              <a:rPr lang="en-US" dirty="0" smtClean="0"/>
              <a:t>collective intelligence, training, and good will of lawyers. At Vizibid, Forrest drives the development</a:t>
            </a:r>
            <a:r>
              <a:rPr lang="en-US" baseline="0" dirty="0" smtClean="0"/>
              <a:t> </a:t>
            </a:r>
            <a:r>
              <a:rPr lang="en-US" dirty="0" smtClean="0"/>
              <a:t>of the customer experience, product design, and company vision. Forrest received his JD from Seattle</a:t>
            </a:r>
            <a:r>
              <a:rPr lang="en-US" baseline="0" dirty="0" smtClean="0"/>
              <a:t> </a:t>
            </a:r>
            <a:r>
              <a:rPr lang="en-US" dirty="0" smtClean="0"/>
              <a:t>University School of Law and his bachelor’s degree from Seattle University.</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20</a:t>
            </a:fld>
            <a:endParaRPr lang="en-US" dirty="0"/>
          </a:p>
        </p:txBody>
      </p:sp>
    </p:spTree>
    <p:extLst>
      <p:ext uri="{BB962C8B-B14F-4D97-AF65-F5344CB8AC3E}">
        <p14:creationId xmlns="" xmlns:p14="http://schemas.microsoft.com/office/powerpoint/2010/main" val="1722800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Modernizing an archaic and unorganized system that lawyers rely on. Putting </a:t>
            </a:r>
            <a:r>
              <a:rPr lang="en-US" baseline="0" dirty="0" smtClean="0"/>
              <a:t>the resources of big firms in the hands of solo and small firm </a:t>
            </a:r>
            <a:r>
              <a:rPr lang="en-US" baseline="0" dirty="0" smtClean="0"/>
              <a:t>lawyers, and in-house counsel for small and medium companies.</a:t>
            </a:r>
            <a:endParaRPr lang="en-US" dirty="0" smtClean="0"/>
          </a:p>
        </p:txBody>
      </p:sp>
      <p:sp>
        <p:nvSpPr>
          <p:cNvPr id="4" name="Slide Number Placeholder 3"/>
          <p:cNvSpPr>
            <a:spLocks noGrp="1"/>
          </p:cNvSpPr>
          <p:nvPr>
            <p:ph type="sldNum" sz="quarter" idx="10"/>
          </p:nvPr>
        </p:nvSpPr>
        <p:spPr/>
        <p:txBody>
          <a:bodyPr/>
          <a:lstStyle/>
          <a:p>
            <a:fld id="{4724C454-5928-4F08-BD23-BD53897AA9C7}" type="slidenum">
              <a:rPr lang="en-US" smtClean="0"/>
              <a:pPr/>
              <a:t>3</a:t>
            </a:fld>
            <a:endParaRPr lang="en-US" dirty="0"/>
          </a:p>
        </p:txBody>
      </p:sp>
    </p:spTree>
    <p:extLst>
      <p:ext uri="{BB962C8B-B14F-4D97-AF65-F5344CB8AC3E}">
        <p14:creationId xmlns="" xmlns:p14="http://schemas.microsoft.com/office/powerpoint/2010/main" val="23433165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21</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Nearly</a:t>
            </a:r>
            <a:r>
              <a:rPr lang="en-US" baseline="0" dirty="0" smtClean="0"/>
              <a:t> all </a:t>
            </a:r>
            <a:r>
              <a:rPr lang="en-US" dirty="0" smtClean="0"/>
              <a:t>lawyers regularly prepare model legal documents. They use model</a:t>
            </a:r>
            <a:r>
              <a:rPr lang="en-US" baseline="0" dirty="0" smtClean="0"/>
              <a:t> </a:t>
            </a:r>
            <a:r>
              <a:rPr lang="en-US" dirty="0" smtClean="0"/>
              <a:t>legal documents as a starting point for most of the polished documents they draft. Unlike lawyers in </a:t>
            </a:r>
            <a:r>
              <a:rPr lang="en-US" dirty="0" smtClean="0"/>
              <a:t>large</a:t>
            </a:r>
            <a:r>
              <a:rPr lang="en-US" baseline="0" dirty="0" smtClean="0"/>
              <a:t> </a:t>
            </a:r>
            <a:r>
              <a:rPr lang="en-US" dirty="0" smtClean="0"/>
              <a:t>firms, lawyers in solo and small </a:t>
            </a:r>
            <a:r>
              <a:rPr lang="en-US" dirty="0" smtClean="0"/>
              <a:t>firms—as well as in-house</a:t>
            </a:r>
            <a:r>
              <a:rPr lang="en-US" baseline="0" dirty="0" smtClean="0"/>
              <a:t> counsel at small and medium companies—</a:t>
            </a:r>
            <a:r>
              <a:rPr lang="en-US" dirty="0" smtClean="0"/>
              <a:t>do not </a:t>
            </a:r>
            <a:r>
              <a:rPr lang="en-US" dirty="0" smtClean="0"/>
              <a:t>have the resources to maintain large databases of model</a:t>
            </a:r>
            <a:r>
              <a:rPr lang="en-US" baseline="0" dirty="0" smtClean="0"/>
              <a:t> </a:t>
            </a:r>
            <a:r>
              <a:rPr lang="en-US" dirty="0" smtClean="0"/>
              <a:t>documents. Instead, they turn to a variety of expensive, time-consuming, and unreliable sources of model</a:t>
            </a:r>
            <a:r>
              <a:rPr lang="en-US" baseline="0" dirty="0" smtClean="0"/>
              <a:t> </a:t>
            </a:r>
            <a:r>
              <a:rPr lang="en-US" dirty="0" smtClean="0"/>
              <a:t>legal documents. In this respect, solo and small firm </a:t>
            </a:r>
            <a:r>
              <a:rPr lang="en-US" dirty="0" smtClean="0"/>
              <a:t>lawyers and in-house counsel </a:t>
            </a:r>
            <a:r>
              <a:rPr lang="en-US" dirty="0" smtClean="0"/>
              <a:t>have a big unmet need.</a:t>
            </a:r>
            <a:r>
              <a:rPr lang="en-US" baseline="0" dirty="0" smtClean="0"/>
              <a:t> </a:t>
            </a:r>
          </a:p>
          <a:p>
            <a:endParaRPr lang="en-US" baseline="0" dirty="0" smtClean="0"/>
          </a:p>
          <a:p>
            <a:r>
              <a:rPr lang="en-US" dirty="0" smtClean="0"/>
              <a:t>Some lawyers pay a lot of money to access databases of legal documents on westlaw.com. A</a:t>
            </a:r>
            <a:r>
              <a:rPr lang="en-US" baseline="0" dirty="0" smtClean="0"/>
              <a:t> </a:t>
            </a:r>
            <a:r>
              <a:rPr lang="en-US" dirty="0" smtClean="0"/>
              <a:t>subscription to Westlaw’s legal form-finding service costs about $150 per month with a minimum 2-year contract. Some lawyers rely on printed books of forms which cost anywhere from $150 to $1,000</a:t>
            </a:r>
            <a:r>
              <a:rPr lang="en-US" baseline="0" dirty="0" smtClean="0"/>
              <a:t> </a:t>
            </a:r>
            <a:r>
              <a:rPr lang="en-US" dirty="0" smtClean="0"/>
              <a:t>per volume and quickly go out-of-date. Lawyers also travel to the law library to find these books, and</a:t>
            </a:r>
            <a:r>
              <a:rPr lang="en-US" baseline="0" dirty="0" smtClean="0"/>
              <a:t> </a:t>
            </a:r>
            <a:r>
              <a:rPr lang="en-US" dirty="0" smtClean="0"/>
              <a:t>they even draft documents from scratch; both of these methods are time-consuming and create high</a:t>
            </a:r>
            <a:r>
              <a:rPr lang="en-US" baseline="0" dirty="0" smtClean="0"/>
              <a:t> </a:t>
            </a:r>
            <a:r>
              <a:rPr lang="en-US" dirty="0" smtClean="0"/>
              <a:t>costs that the lawyers have to justify to their clients. Occasionally lawyers will buy documents from</a:t>
            </a:r>
            <a:r>
              <a:rPr lang="en-US" baseline="0" dirty="0" smtClean="0"/>
              <a:t> </a:t>
            </a:r>
            <a:r>
              <a:rPr lang="en-US" dirty="0" smtClean="0"/>
              <a:t>websites that sell documents directly to lay consumers, such as nolo.com and uslegalforms.com, but sites</a:t>
            </a:r>
            <a:r>
              <a:rPr lang="en-US" baseline="0" dirty="0" smtClean="0"/>
              <a:t> </a:t>
            </a:r>
            <a:r>
              <a:rPr lang="en-US" dirty="0" smtClean="0"/>
              <a:t>like those are known for providing generic forms that are overpriced. Lawyers also frequently ask their</a:t>
            </a:r>
            <a:r>
              <a:rPr lang="en-US" baseline="0" dirty="0" smtClean="0"/>
              <a:t> </a:t>
            </a:r>
            <a:r>
              <a:rPr lang="en-US" dirty="0" smtClean="0"/>
              <a:t>colleagues for model documents; this technique works very well, as long as the colleagues actually have</a:t>
            </a:r>
            <a:r>
              <a:rPr lang="en-US" baseline="0" dirty="0" smtClean="0"/>
              <a:t> </a:t>
            </a:r>
            <a:r>
              <a:rPr lang="en-US" dirty="0" smtClean="0"/>
              <a:t>what the lawyers need. Solo and small practice lawyers are generally very willing to share their model</a:t>
            </a:r>
            <a:r>
              <a:rPr lang="en-US" baseline="0" dirty="0" smtClean="0"/>
              <a:t> </a:t>
            </a:r>
            <a:r>
              <a:rPr lang="en-US" dirty="0" smtClean="0"/>
              <a:t>legal documents with colleagues when asked. Email list serves for lawyer groups are abuzz across the</a:t>
            </a:r>
            <a:r>
              <a:rPr lang="en-US" baseline="0" dirty="0" smtClean="0"/>
              <a:t> </a:t>
            </a:r>
            <a:r>
              <a:rPr lang="en-US" dirty="0" smtClean="0"/>
              <a:t>nation with requests for model documents from solo and small firm lawyers. These circumstances create a</a:t>
            </a:r>
            <a:r>
              <a:rPr lang="en-US" baseline="0" dirty="0" smtClean="0"/>
              <a:t> </a:t>
            </a:r>
            <a:r>
              <a:rPr lang="en-US" dirty="0" smtClean="0"/>
              <a:t>perfect market opportunity for Vizibid.</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4</a:t>
            </a:fld>
            <a:endParaRPr lang="en-US" dirty="0"/>
          </a:p>
        </p:txBody>
      </p:sp>
    </p:spTree>
    <p:extLst>
      <p:ext uri="{BB962C8B-B14F-4D97-AF65-F5344CB8AC3E}">
        <p14:creationId xmlns="" xmlns:p14="http://schemas.microsoft.com/office/powerpoint/2010/main" val="35343753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Vizibid is a website where lawyers (and only lawyers) can find, request, and share model legal</a:t>
            </a:r>
            <a:r>
              <a:rPr lang="en-US" baseline="0" dirty="0" smtClean="0"/>
              <a:t> </a:t>
            </a:r>
            <a:r>
              <a:rPr lang="en-US" dirty="0" smtClean="0"/>
              <a:t>documents for use in the practice of law. Vizibid also enables lawyers to rate documents in its database,</a:t>
            </a:r>
            <a:r>
              <a:rPr lang="en-US" baseline="0" dirty="0" smtClean="0"/>
              <a:t> </a:t>
            </a:r>
            <a:r>
              <a:rPr lang="en-US" dirty="0" smtClean="0"/>
              <a:t>share comments about the documents, and even share revised versions of the documents. By collecting</a:t>
            </a:r>
            <a:r>
              <a:rPr lang="en-US" baseline="0" dirty="0" smtClean="0"/>
              <a:t> </a:t>
            </a:r>
            <a:r>
              <a:rPr lang="en-US" dirty="0" smtClean="0"/>
              <a:t>the documents that lawyers share with each other and adding them to its searchable database, Vizibid will</a:t>
            </a:r>
            <a:r>
              <a:rPr lang="en-US" baseline="0" dirty="0" smtClean="0"/>
              <a:t> </a:t>
            </a:r>
            <a:r>
              <a:rPr lang="en-US" dirty="0" smtClean="0"/>
              <a:t>have the fastest-growing collection of the best lawyer-approved model legal documents in the world.</a:t>
            </a:r>
          </a:p>
          <a:p>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5</a:t>
            </a:fld>
            <a:endParaRPr lang="en-US" dirty="0"/>
          </a:p>
        </p:txBody>
      </p:sp>
    </p:spTree>
    <p:extLst>
      <p:ext uri="{BB962C8B-B14F-4D97-AF65-F5344CB8AC3E}">
        <p14:creationId xmlns="" xmlns:p14="http://schemas.microsoft.com/office/powerpoint/2010/main" val="1514954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a:t>
            </a:r>
            <a:r>
              <a:rPr lang="en-US" baseline="0" dirty="0" smtClean="0"/>
              <a:t> is a screen cast. Click (or double-click) the image to watch the scenario unfold.]</a:t>
            </a:r>
          </a:p>
          <a:p>
            <a:r>
              <a:rPr lang="en-US" dirty="0" smtClean="0"/>
              <a:t>Bob wants to find an LLC operating</a:t>
            </a:r>
            <a:r>
              <a:rPr lang="en-US" baseline="0" dirty="0" smtClean="0"/>
              <a:t> agreement for WA State. He searches the site and gets results. He then makes his search more specific and looks at the details page for the document. He likes what he sees so he downloads the document.</a:t>
            </a:r>
          </a:p>
          <a:p>
            <a:endParaRPr lang="en-US" baseline="0" dirty="0" smtClean="0"/>
          </a:p>
        </p:txBody>
      </p:sp>
      <p:sp>
        <p:nvSpPr>
          <p:cNvPr id="4" name="Slide Number Placeholder 3"/>
          <p:cNvSpPr>
            <a:spLocks noGrp="1"/>
          </p:cNvSpPr>
          <p:nvPr>
            <p:ph type="sldNum" sz="quarter" idx="10"/>
          </p:nvPr>
        </p:nvSpPr>
        <p:spPr/>
        <p:txBody>
          <a:bodyPr/>
          <a:lstStyle/>
          <a:p>
            <a:fld id="{4724C454-5928-4F08-BD23-BD53897AA9C7}" type="slidenum">
              <a:rPr lang="en-US" smtClean="0"/>
              <a:pPr/>
              <a:t>6</a:t>
            </a:fld>
            <a:endParaRPr lang="en-US" dirty="0"/>
          </a:p>
        </p:txBody>
      </p:sp>
    </p:spTree>
    <p:extLst>
      <p:ext uri="{BB962C8B-B14F-4D97-AF65-F5344CB8AC3E}">
        <p14:creationId xmlns="" xmlns:p14="http://schemas.microsoft.com/office/powerpoint/2010/main" val="263174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slide</a:t>
            </a:r>
            <a:r>
              <a:rPr lang="en-US" baseline="0" dirty="0" smtClean="0"/>
              <a:t> is a screen cast. Click (or double-click) the image to watch the scenario unfold.]</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Bob found the document useful. He signs-in to Vizibid and then up-votes an existing comment, adds a comment, and gives the form a rating.</a:t>
            </a:r>
            <a:endParaRPr lang="en-US" dirty="0" smtClean="0"/>
          </a:p>
          <a:p>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7</a:t>
            </a:fld>
            <a:endParaRPr lang="en-US" dirty="0"/>
          </a:p>
        </p:txBody>
      </p:sp>
    </p:spTree>
    <p:extLst>
      <p:ext uri="{BB962C8B-B14F-4D97-AF65-F5344CB8AC3E}">
        <p14:creationId xmlns="" xmlns:p14="http://schemas.microsoft.com/office/powerpoint/2010/main" val="963064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a:t>
            </a:r>
            <a:r>
              <a:rPr lang="en-US" baseline="0" dirty="0" smtClean="0"/>
              <a:t> is a screen cast. Click (or double-click) the image to watch the scenario unfold.]</a:t>
            </a:r>
          </a:p>
          <a:p>
            <a:r>
              <a:rPr lang="en-US" dirty="0" smtClean="0"/>
              <a:t>Bob searches for</a:t>
            </a:r>
            <a:r>
              <a:rPr lang="en-US" baseline="0" dirty="0" smtClean="0"/>
              <a:t> a document. He doesn’t find what he’s looking for so he puts in a request for this document.</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8</a:t>
            </a:fld>
            <a:endParaRPr lang="en-US" dirty="0"/>
          </a:p>
        </p:txBody>
      </p:sp>
    </p:spTree>
    <p:extLst>
      <p:ext uri="{BB962C8B-B14F-4D97-AF65-F5344CB8AC3E}">
        <p14:creationId xmlns="" xmlns:p14="http://schemas.microsoft.com/office/powerpoint/2010/main" val="1560674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a:t>
            </a:r>
            <a:r>
              <a:rPr lang="en-US" baseline="0" dirty="0" smtClean="0"/>
              <a:t> is a screen cast. Click (or double-click) the image to watch the scenario unfold.]</a:t>
            </a:r>
          </a:p>
          <a:p>
            <a:r>
              <a:rPr lang="en-US" dirty="0" smtClean="0"/>
              <a:t>Bob received</a:t>
            </a:r>
            <a:r>
              <a:rPr lang="en-US" baseline="0" dirty="0" smtClean="0"/>
              <a:t> email that his request got a response. He checks the response and marks his request as completed since he has gotten what he needed.</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9</a:t>
            </a:fld>
            <a:endParaRPr lang="en-US" dirty="0"/>
          </a:p>
        </p:txBody>
      </p:sp>
    </p:spTree>
    <p:extLst>
      <p:ext uri="{BB962C8B-B14F-4D97-AF65-F5344CB8AC3E}">
        <p14:creationId xmlns="" xmlns:p14="http://schemas.microsoft.com/office/powerpoint/2010/main" val="3081845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United States there are over 350,000 lawyers who practice alone or in small law firms. This is the total addressable market</a:t>
            </a:r>
            <a:r>
              <a:rPr lang="en-US" baseline="0" dirty="0" smtClean="0"/>
              <a:t> in the United States.</a:t>
            </a:r>
          </a:p>
          <a:p>
            <a:endParaRPr lang="en-US" baseline="0" dirty="0" smtClean="0"/>
          </a:p>
          <a:p>
            <a:r>
              <a:rPr lang="en-US" sz="1200" kern="1200" dirty="0" smtClean="0">
                <a:solidFill>
                  <a:schemeClr val="tx1"/>
                </a:solidFill>
                <a:effectLst/>
                <a:latin typeface="+mn-lt"/>
                <a:ea typeface="+mn-ea"/>
                <a:cs typeface="+mn-cs"/>
              </a:rPr>
              <a:t>The American Bar Association (ABA) reports a total of 1,225,452 licensed attorneys in the United States as of April 2011. The percentage of all licensed attorneys in private practice was 73% in 1991 and 74% in 2000. Of those lawyers in private practice, 74% were in solo firms or firms with 20 lawyers or fewer in 1991, and 76% in 2000. Assuming the average of these percentages held true in April 2011, the ABA’s figures show that there were approximately 675,530 solo and small firm lawyers in the United States at that time. (See </a:t>
            </a:r>
            <a:r>
              <a:rPr lang="en-US" sz="1200" u="sng" kern="1200" dirty="0" smtClean="0">
                <a:solidFill>
                  <a:schemeClr val="tx1"/>
                </a:solidFill>
                <a:effectLst/>
                <a:latin typeface="+mn-lt"/>
                <a:ea typeface="+mn-ea"/>
                <a:cs typeface="+mn-cs"/>
                <a:hlinkClick r:id="rId3"/>
              </a:rPr>
              <a:t>http://www.americanbar.org/content/dam/aba/migrated/marketresearch/PublicDocuments/lawyer_demographics_2011.authcheckdam.pdf</a:t>
            </a:r>
            <a:r>
              <a:rPr lang="en-US" sz="1200" kern="1200" dirty="0" smtClean="0">
                <a:solidFill>
                  <a:schemeClr val="tx1"/>
                </a:solidFill>
                <a:effectLst/>
                <a:latin typeface="+mn-lt"/>
                <a:ea typeface="+mn-ea"/>
                <a:cs typeface="+mn-cs"/>
              </a:rPr>
              <a:t>)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U.S. Bureau of Labor Statistics’ Occupational Outlook Handbook puts the total number of lawyer jobs in the U.S. at 728,200 in 2010. (See </a:t>
            </a:r>
            <a:r>
              <a:rPr lang="en-US" sz="1200" u="sng" kern="1200" dirty="0" smtClean="0">
                <a:solidFill>
                  <a:schemeClr val="tx1"/>
                </a:solidFill>
                <a:effectLst/>
                <a:latin typeface="+mn-lt"/>
                <a:ea typeface="+mn-ea"/>
                <a:cs typeface="+mn-cs"/>
                <a:hlinkClick r:id="rId4"/>
              </a:rPr>
              <a:t>http://www.bls.gov/ooh/legal/lawyers.htm</a:t>
            </a:r>
            <a:r>
              <a:rPr lang="en-US" sz="1200" kern="1200" dirty="0" smtClean="0">
                <a:solidFill>
                  <a:schemeClr val="tx1"/>
                </a:solidFill>
                <a:effectLst/>
                <a:latin typeface="+mn-lt"/>
                <a:ea typeface="+mn-ea"/>
                <a:cs typeface="+mn-cs"/>
              </a:rPr>
              <a:t>)</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The National Association of Law Placement (NALP) reported in its August 2011 NALP Bulletin that 52.6% of male lawyers and 49.5% of female lawyers were in solo practice or firms with 25 lawyers or fewer in 2010. (See </a:t>
            </a:r>
            <a:r>
              <a:rPr lang="en-US" sz="1200" u="sng" kern="1200" dirty="0" smtClean="0">
                <a:solidFill>
                  <a:schemeClr val="tx1"/>
                </a:solidFill>
                <a:effectLst/>
                <a:latin typeface="+mn-lt"/>
                <a:ea typeface="+mn-ea"/>
                <a:cs typeface="+mn-cs"/>
                <a:hlinkClick r:id="rId5"/>
              </a:rPr>
              <a:t>http://www.nalp.org/employmentpatterns1999-2010</a:t>
            </a:r>
            <a:r>
              <a:rPr lang="en-US" sz="1200" kern="1200" dirty="0" smtClean="0">
                <a:solidFill>
                  <a:schemeClr val="tx1"/>
                </a:solidFill>
                <a:effectLst/>
                <a:latin typeface="+mn-lt"/>
                <a:ea typeface="+mn-ea"/>
                <a:cs typeface="+mn-cs"/>
              </a:rPr>
              <a:t>) </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10</a:t>
            </a:fld>
            <a:endParaRPr lang="en-US" dirty="0"/>
          </a:p>
        </p:txBody>
      </p:sp>
    </p:spTree>
    <p:extLst>
      <p:ext uri="{BB962C8B-B14F-4D97-AF65-F5344CB8AC3E}">
        <p14:creationId xmlns="" xmlns:p14="http://schemas.microsoft.com/office/powerpoint/2010/main" val="2449692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2/15/2013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1032307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2/15/2013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1982116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2/15/2013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1031969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2/15/2013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3403462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BA3082-1677-44BA-A457-D46053D3B7C0}" type="datetimeFigureOut">
              <a:rPr lang="en-US" smtClean="0"/>
              <a:pPr/>
              <a:t>2/15/2013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2761408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8BA3082-1677-44BA-A457-D46053D3B7C0}" type="datetimeFigureOut">
              <a:rPr lang="en-US" smtClean="0"/>
              <a:pPr/>
              <a:t>2/15/2013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1193030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8BA3082-1677-44BA-A457-D46053D3B7C0}" type="datetimeFigureOut">
              <a:rPr lang="en-US" smtClean="0"/>
              <a:pPr/>
              <a:t>2/15/2013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190225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8BA3082-1677-44BA-A457-D46053D3B7C0}" type="datetimeFigureOut">
              <a:rPr lang="en-US" smtClean="0"/>
              <a:pPr/>
              <a:t>2/15/2013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35427210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BA3082-1677-44BA-A457-D46053D3B7C0}" type="datetimeFigureOut">
              <a:rPr lang="en-US" smtClean="0"/>
              <a:pPr/>
              <a:t>2/15/2013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23320340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BA3082-1677-44BA-A457-D46053D3B7C0}" type="datetimeFigureOut">
              <a:rPr lang="en-US" smtClean="0"/>
              <a:pPr/>
              <a:t>2/15/2013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17712463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BA3082-1677-44BA-A457-D46053D3B7C0}" type="datetimeFigureOut">
              <a:rPr lang="en-US" smtClean="0"/>
              <a:pPr/>
              <a:t>2/15/2013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3561485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BA3082-1677-44BA-A457-D46053D3B7C0}" type="datetimeFigureOut">
              <a:rPr lang="en-US" smtClean="0"/>
              <a:pPr/>
              <a:t>2/15/2013</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EBA7A0-941B-4B54-9380-0537B7D0EBB7}" type="slidenum">
              <a:rPr lang="en-US" smtClean="0"/>
              <a:pPr/>
              <a:t>‹#›</a:t>
            </a:fld>
            <a:endParaRPr lang="en-US" dirty="0"/>
          </a:p>
        </p:txBody>
      </p:sp>
    </p:spTree>
    <p:extLst>
      <p:ext uri="{BB962C8B-B14F-4D97-AF65-F5344CB8AC3E}">
        <p14:creationId xmlns="" xmlns:p14="http://schemas.microsoft.com/office/powerpoint/2010/main" val="3781202588"/>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comments" Target="../comments/comment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ideo" Target="../media/media1.mov"/><Relationship Id="rId5" Type="http://schemas.openxmlformats.org/officeDocument/2006/relationships/image" Target="../media/image1.png"/><Relationship Id="rId4" Type="http://schemas.microsoft.com/office/2007/relationships/media" Target="../media/media1.mov"/></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ideo" Target="../media/media2.mov"/><Relationship Id="rId5" Type="http://schemas.openxmlformats.org/officeDocument/2006/relationships/image" Target="../media/image2.png"/><Relationship Id="rId4" Type="http://schemas.microsoft.com/office/2007/relationships/media" Target="../media/media2.mov"/></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video" Target="../media/media3.mov"/><Relationship Id="rId5" Type="http://schemas.openxmlformats.org/officeDocument/2006/relationships/image" Target="../media/image3.png"/><Relationship Id="rId4" Type="http://schemas.microsoft.com/office/2007/relationships/media" Target="../media/media3.mov"/></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ideo" Target="../media/media4.mov"/><Relationship Id="rId5" Type="http://schemas.openxmlformats.org/officeDocument/2006/relationships/image" Target="../media/image4.png"/><Relationship Id="rId4" Type="http://schemas.microsoft.com/office/2007/relationships/media" Target="../media/media4.mo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Vizibid</a:t>
            </a:r>
            <a:endParaRPr lang="en-US" dirty="0"/>
          </a:p>
        </p:txBody>
      </p:sp>
      <p:sp>
        <p:nvSpPr>
          <p:cNvPr id="3" name="Subtitle 2"/>
          <p:cNvSpPr>
            <a:spLocks noGrp="1"/>
          </p:cNvSpPr>
          <p:nvPr>
            <p:ph type="subTitle" idx="1"/>
          </p:nvPr>
        </p:nvSpPr>
        <p:spPr>
          <a:xfrm>
            <a:off x="1371600" y="3200400"/>
            <a:ext cx="6400800" cy="1752600"/>
          </a:xfrm>
        </p:spPr>
        <p:txBody>
          <a:bodyPr>
            <a:normAutofit/>
          </a:bodyPr>
          <a:lstStyle/>
          <a:p>
            <a:r>
              <a:rPr lang="en-US" sz="2400" dirty="0" smtClean="0">
                <a:solidFill>
                  <a:schemeClr val="tx1">
                    <a:lumMod val="65000"/>
                  </a:schemeClr>
                </a:solidFill>
              </a:rPr>
              <a:t>Investor Presentation</a:t>
            </a:r>
            <a:endParaRPr lang="en-US" sz="2400" dirty="0">
              <a:solidFill>
                <a:schemeClr val="tx1">
                  <a:lumMod val="65000"/>
                </a:schemeClr>
              </a:solidFill>
            </a:endParaRPr>
          </a:p>
        </p:txBody>
      </p:sp>
    </p:spTree>
    <p:extLst>
      <p:ext uri="{BB962C8B-B14F-4D97-AF65-F5344CB8AC3E}">
        <p14:creationId xmlns="" xmlns:p14="http://schemas.microsoft.com/office/powerpoint/2010/main" val="33022673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62300" y="2587752"/>
            <a:ext cx="2819400" cy="762000"/>
          </a:xfrm>
        </p:spPr>
        <p:txBody>
          <a:bodyPr>
            <a:normAutofit fontScale="92500"/>
          </a:bodyPr>
          <a:lstStyle/>
          <a:p>
            <a:pPr marL="0" indent="0">
              <a:buNone/>
            </a:pPr>
            <a:r>
              <a:rPr lang="en-US" dirty="0" smtClean="0"/>
              <a:t>350,000 lawyers</a:t>
            </a:r>
            <a:endParaRPr lang="en-US" dirty="0"/>
          </a:p>
        </p:txBody>
      </p:sp>
    </p:spTree>
    <p:extLst>
      <p:ext uri="{BB962C8B-B14F-4D97-AF65-F5344CB8AC3E}">
        <p14:creationId xmlns="" xmlns:p14="http://schemas.microsoft.com/office/powerpoint/2010/main" val="32716502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238500" y="2590800"/>
            <a:ext cx="2667000" cy="990600"/>
          </a:xfrm>
        </p:spPr>
        <p:txBody>
          <a:bodyPr/>
          <a:lstStyle/>
          <a:p>
            <a:pPr marL="0" indent="0">
              <a:buNone/>
            </a:pPr>
            <a:r>
              <a:rPr lang="en-US" dirty="0" smtClean="0"/>
              <a:t>$25-50/month</a:t>
            </a:r>
            <a:endParaRPr lang="en-US" dirty="0"/>
          </a:p>
        </p:txBody>
      </p:sp>
    </p:spTree>
    <p:extLst>
      <p:ext uri="{BB962C8B-B14F-4D97-AF65-F5344CB8AC3E}">
        <p14:creationId xmlns="" xmlns:p14="http://schemas.microsoft.com/office/powerpoint/2010/main" val="21864102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67100" y="2590800"/>
            <a:ext cx="2209800" cy="838200"/>
          </a:xfrm>
        </p:spPr>
        <p:txBody>
          <a:bodyPr/>
          <a:lstStyle/>
          <a:p>
            <a:pPr marL="0" indent="0">
              <a:buNone/>
            </a:pPr>
            <a:r>
              <a:rPr lang="en-US" dirty="0"/>
              <a:t>c</a:t>
            </a:r>
            <a:r>
              <a:rPr lang="en-US" dirty="0" smtClean="0"/>
              <a:t>ompetition</a:t>
            </a:r>
            <a:endParaRPr lang="en-US" dirty="0"/>
          </a:p>
        </p:txBody>
      </p:sp>
    </p:spTree>
    <p:extLst>
      <p:ext uri="{BB962C8B-B14F-4D97-AF65-F5344CB8AC3E}">
        <p14:creationId xmlns="" xmlns:p14="http://schemas.microsoft.com/office/powerpoint/2010/main" val="41991875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81300" y="2590800"/>
            <a:ext cx="3581400" cy="685800"/>
          </a:xfrm>
        </p:spPr>
        <p:txBody>
          <a:bodyPr/>
          <a:lstStyle/>
          <a:p>
            <a:pPr marL="0" indent="0">
              <a:buNone/>
            </a:pPr>
            <a:r>
              <a:rPr lang="en-US" dirty="0" smtClean="0"/>
              <a:t>customer validation</a:t>
            </a:r>
            <a:endParaRPr lang="en-US" dirty="0"/>
          </a:p>
        </p:txBody>
      </p:sp>
    </p:spTree>
    <p:extLst>
      <p:ext uri="{BB962C8B-B14F-4D97-AF65-F5344CB8AC3E}">
        <p14:creationId xmlns="" xmlns:p14="http://schemas.microsoft.com/office/powerpoint/2010/main" val="30860607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781300" y="2587752"/>
            <a:ext cx="3695700" cy="609600"/>
          </a:xfrm>
        </p:spPr>
        <p:txBody>
          <a:bodyPr>
            <a:normAutofit/>
          </a:bodyPr>
          <a:lstStyle/>
          <a:p>
            <a:pPr marL="0" indent="0">
              <a:buNone/>
            </a:pPr>
            <a:r>
              <a:rPr lang="en-US" dirty="0"/>
              <a:t>c</a:t>
            </a:r>
            <a:r>
              <a:rPr lang="en-US" dirty="0" smtClean="0"/>
              <a:t>ustomer acquisition</a:t>
            </a:r>
            <a:endParaRPr lang="en-US" dirty="0"/>
          </a:p>
        </p:txBody>
      </p:sp>
    </p:spTree>
    <p:extLst>
      <p:ext uri="{BB962C8B-B14F-4D97-AF65-F5344CB8AC3E}">
        <p14:creationId xmlns="" xmlns:p14="http://schemas.microsoft.com/office/powerpoint/2010/main" val="20717523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43300" y="2590800"/>
            <a:ext cx="2057400" cy="914400"/>
          </a:xfrm>
        </p:spPr>
        <p:txBody>
          <a:bodyPr>
            <a:normAutofit/>
          </a:bodyPr>
          <a:lstStyle/>
          <a:p>
            <a:pPr marL="0" indent="0">
              <a:buNone/>
            </a:pPr>
            <a:r>
              <a:rPr lang="en-US" dirty="0" smtClean="0"/>
              <a:t>soft launch</a:t>
            </a:r>
            <a:endParaRPr lang="en-US" dirty="0"/>
          </a:p>
        </p:txBody>
      </p:sp>
    </p:spTree>
    <p:extLst>
      <p:ext uri="{BB962C8B-B14F-4D97-AF65-F5344CB8AC3E}">
        <p14:creationId xmlns="" xmlns:p14="http://schemas.microsoft.com/office/powerpoint/2010/main" val="8751371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076700" y="2587752"/>
            <a:ext cx="990600" cy="685800"/>
          </a:xfrm>
        </p:spPr>
        <p:txBody>
          <a:bodyPr>
            <a:normAutofit fontScale="92500"/>
          </a:bodyPr>
          <a:lstStyle/>
          <a:p>
            <a:pPr marL="0" indent="0">
              <a:buNone/>
            </a:pPr>
            <a:r>
              <a:rPr lang="en-US" dirty="0"/>
              <a:t>s</a:t>
            </a:r>
            <a:r>
              <a:rPr lang="en-US" dirty="0" smtClean="0"/>
              <a:t>cale</a:t>
            </a:r>
            <a:endParaRPr lang="en-US" dirty="0"/>
          </a:p>
        </p:txBody>
      </p:sp>
    </p:spTree>
    <p:extLst>
      <p:ext uri="{BB962C8B-B14F-4D97-AF65-F5344CB8AC3E}">
        <p14:creationId xmlns="" xmlns:p14="http://schemas.microsoft.com/office/powerpoint/2010/main" val="154242912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81400" y="2587752"/>
            <a:ext cx="1981200" cy="990600"/>
          </a:xfrm>
        </p:spPr>
        <p:txBody>
          <a:bodyPr>
            <a:normAutofit/>
          </a:bodyPr>
          <a:lstStyle/>
          <a:p>
            <a:pPr marL="0" indent="0">
              <a:buNone/>
            </a:pPr>
            <a:r>
              <a:rPr lang="en-US" dirty="0"/>
              <a:t>l</a:t>
            </a:r>
            <a:r>
              <a:rPr lang="en-US" dirty="0" smtClean="0"/>
              <a:t>arge </a:t>
            </a:r>
            <a:r>
              <a:rPr lang="en-US" dirty="0"/>
              <a:t>f</a:t>
            </a:r>
            <a:r>
              <a:rPr lang="en-US" dirty="0" smtClean="0"/>
              <a:t>irms</a:t>
            </a:r>
            <a:endParaRPr lang="en-US" dirty="0"/>
          </a:p>
        </p:txBody>
      </p:sp>
    </p:spTree>
    <p:extLst>
      <p:ext uri="{BB962C8B-B14F-4D97-AF65-F5344CB8AC3E}">
        <p14:creationId xmlns="" xmlns:p14="http://schemas.microsoft.com/office/powerpoint/2010/main" val="237685362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62100" y="2587752"/>
            <a:ext cx="6019800" cy="838200"/>
          </a:xfrm>
        </p:spPr>
        <p:txBody>
          <a:bodyPr>
            <a:normAutofit/>
          </a:bodyPr>
          <a:lstStyle/>
          <a:p>
            <a:pPr marL="0" indent="0">
              <a:buNone/>
            </a:pPr>
            <a:r>
              <a:rPr lang="en-US" dirty="0" smtClean="0"/>
              <a:t>international and other professions</a:t>
            </a:r>
            <a:endParaRPr lang="en-US" dirty="0"/>
          </a:p>
        </p:txBody>
      </p:sp>
    </p:spTree>
    <p:extLst>
      <p:ext uri="{BB962C8B-B14F-4D97-AF65-F5344CB8AC3E}">
        <p14:creationId xmlns="" xmlns:p14="http://schemas.microsoft.com/office/powerpoint/2010/main" val="249638703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05200" y="2587752"/>
            <a:ext cx="2133600" cy="914400"/>
          </a:xfrm>
        </p:spPr>
        <p:txBody>
          <a:bodyPr/>
          <a:lstStyle/>
          <a:p>
            <a:pPr marL="0" indent="0">
              <a:buNone/>
            </a:pPr>
            <a:r>
              <a:rPr lang="en-US" dirty="0" smtClean="0"/>
              <a:t>$1.2 million</a:t>
            </a:r>
            <a:endParaRPr lang="en-US" dirty="0"/>
          </a:p>
        </p:txBody>
      </p:sp>
    </p:spTree>
    <p:extLst>
      <p:ext uri="{BB962C8B-B14F-4D97-AF65-F5344CB8AC3E}">
        <p14:creationId xmlns="" xmlns:p14="http://schemas.microsoft.com/office/powerpoint/2010/main" val="336357483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486150" y="2590800"/>
            <a:ext cx="2171700" cy="762000"/>
          </a:xfrm>
        </p:spPr>
        <p:txBody>
          <a:bodyPr>
            <a:normAutofit/>
          </a:bodyPr>
          <a:lstStyle/>
          <a:p>
            <a:pPr marL="0" indent="0">
              <a:buNone/>
            </a:pPr>
            <a:r>
              <a:rPr lang="en-US" dirty="0" smtClean="0"/>
              <a:t>our mission</a:t>
            </a:r>
            <a:endParaRPr lang="en-US" dirty="0"/>
          </a:p>
        </p:txBody>
      </p:sp>
    </p:spTree>
    <p:extLst>
      <p:ext uri="{BB962C8B-B14F-4D97-AF65-F5344CB8AC3E}">
        <p14:creationId xmlns="" xmlns:p14="http://schemas.microsoft.com/office/powerpoint/2010/main" val="425111682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1500" y="2590800"/>
            <a:ext cx="8001000" cy="838200"/>
          </a:xfrm>
        </p:spPr>
        <p:txBody>
          <a:bodyPr>
            <a:normAutofit/>
          </a:bodyPr>
          <a:lstStyle/>
          <a:p>
            <a:pPr marL="0" indent="0">
              <a:buNone/>
            </a:pPr>
            <a:r>
              <a:rPr lang="en-US" dirty="0"/>
              <a:t>f</a:t>
            </a:r>
            <a:r>
              <a:rPr lang="en-US" dirty="0" smtClean="0"/>
              <a:t>ounders: Forrest Carlson and Marc Beitchman</a:t>
            </a:r>
            <a:endParaRPr lang="en-US" dirty="0"/>
          </a:p>
        </p:txBody>
      </p:sp>
    </p:spTree>
    <p:extLst>
      <p:ext uri="{BB962C8B-B14F-4D97-AF65-F5344CB8AC3E}">
        <p14:creationId xmlns="" xmlns:p14="http://schemas.microsoft.com/office/powerpoint/2010/main" val="295297653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0" y="2590800"/>
            <a:ext cx="1828800" cy="762000"/>
          </a:xfrm>
        </p:spPr>
        <p:txBody>
          <a:bodyPr/>
          <a:lstStyle/>
          <a:p>
            <a:pPr marL="0" indent="0">
              <a:buNone/>
            </a:pPr>
            <a:r>
              <a:rPr lang="en-US" dirty="0" smtClean="0"/>
              <a:t>questions</a:t>
            </a:r>
            <a:endParaRPr lang="en-US" dirty="0"/>
          </a:p>
        </p:txBody>
      </p:sp>
    </p:spTree>
    <p:extLst>
      <p:ext uri="{BB962C8B-B14F-4D97-AF65-F5344CB8AC3E}">
        <p14:creationId xmlns="" xmlns:p14="http://schemas.microsoft.com/office/powerpoint/2010/main" val="229618769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162300" y="2590800"/>
            <a:ext cx="2819400" cy="685800"/>
          </a:xfrm>
        </p:spPr>
        <p:txBody>
          <a:bodyPr/>
          <a:lstStyle/>
          <a:p>
            <a:pPr marL="0" indent="0" algn="ctr">
              <a:buNone/>
            </a:pPr>
            <a:r>
              <a:rPr lang="en-US" dirty="0"/>
              <a:t>w</a:t>
            </a:r>
            <a:r>
              <a:rPr lang="en-US" dirty="0" smtClean="0"/>
              <a:t>hat we do</a:t>
            </a:r>
          </a:p>
          <a:p>
            <a:pPr marL="0" indent="0" algn="ctr">
              <a:buNone/>
            </a:pPr>
            <a:endParaRPr lang="en-US" dirty="0"/>
          </a:p>
        </p:txBody>
      </p:sp>
    </p:spTree>
    <p:extLst>
      <p:ext uri="{BB962C8B-B14F-4D97-AF65-F5344CB8AC3E}">
        <p14:creationId xmlns="" xmlns:p14="http://schemas.microsoft.com/office/powerpoint/2010/main" val="116771004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590800"/>
            <a:ext cx="6858000" cy="685800"/>
          </a:xfrm>
        </p:spPr>
        <p:txBody>
          <a:bodyPr>
            <a:noAutofit/>
          </a:bodyPr>
          <a:lstStyle/>
          <a:p>
            <a:pPr marL="0" indent="0">
              <a:buNone/>
            </a:pPr>
            <a:r>
              <a:rPr lang="en-US" dirty="0"/>
              <a:t>m</a:t>
            </a:r>
            <a:r>
              <a:rPr lang="en-US" dirty="0" smtClean="0"/>
              <a:t>odel legal document acquisition today</a:t>
            </a:r>
            <a:endParaRPr lang="en-US" dirty="0"/>
          </a:p>
        </p:txBody>
      </p:sp>
    </p:spTree>
    <p:extLst>
      <p:ext uri="{BB962C8B-B14F-4D97-AF65-F5344CB8AC3E}">
        <p14:creationId xmlns="" xmlns:p14="http://schemas.microsoft.com/office/powerpoint/2010/main" val="105790782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1325" y="2587752"/>
            <a:ext cx="3181350" cy="685800"/>
          </a:xfrm>
        </p:spPr>
        <p:txBody>
          <a:bodyPr>
            <a:normAutofit fontScale="92500"/>
          </a:bodyPr>
          <a:lstStyle/>
          <a:p>
            <a:pPr marL="0" indent="0">
              <a:buNone/>
            </a:pPr>
            <a:r>
              <a:rPr lang="en-US" dirty="0" smtClean="0"/>
              <a:t>we are the solution</a:t>
            </a:r>
            <a:endParaRPr lang="en-US" dirty="0"/>
          </a:p>
        </p:txBody>
      </p:sp>
    </p:spTree>
    <p:extLst>
      <p:ext uri="{BB962C8B-B14F-4D97-AF65-F5344CB8AC3E}">
        <p14:creationId xmlns="" xmlns:p14="http://schemas.microsoft.com/office/powerpoint/2010/main" val="400543874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a.mov">
            <a:hlinkClick r:id="" action="ppaction://media"/>
          </p:cNvPr>
          <p:cNvPicPr>
            <a:picLocks noChangeAspect="1"/>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640080" y="474931"/>
            <a:ext cx="7863840" cy="5908138"/>
          </a:xfrm>
          <a:prstGeom prst="rect">
            <a:avLst/>
          </a:prstGeom>
        </p:spPr>
      </p:pic>
    </p:spTree>
    <p:extLst>
      <p:ext uri="{BB962C8B-B14F-4D97-AF65-F5344CB8AC3E}">
        <p14:creationId xmlns="" xmlns:p14="http://schemas.microsoft.com/office/powerpoint/2010/main" val="22267924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1b.mov">
            <a:hlinkClick r:id="" action="ppaction://media"/>
          </p:cNvPr>
          <p:cNvPicPr>
            <a:picLocks noChangeAspect="1"/>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640080" y="474931"/>
            <a:ext cx="7863840" cy="5908138"/>
          </a:xfrm>
          <a:prstGeom prst="rect">
            <a:avLst/>
          </a:prstGeom>
        </p:spPr>
      </p:pic>
    </p:spTree>
    <p:extLst>
      <p:ext uri="{BB962C8B-B14F-4D97-AF65-F5344CB8AC3E}">
        <p14:creationId xmlns="" xmlns:p14="http://schemas.microsoft.com/office/powerpoint/2010/main" val="8240149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a.mov">
            <a:hlinkClick r:id="" action="ppaction://media"/>
          </p:cNvPr>
          <p:cNvPicPr>
            <a:picLocks noChangeAspect="1"/>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640080" y="474932"/>
            <a:ext cx="7863840" cy="5908137"/>
          </a:xfrm>
          <a:prstGeom prst="rect">
            <a:avLst/>
          </a:prstGeom>
        </p:spPr>
      </p:pic>
    </p:spTree>
    <p:extLst>
      <p:ext uri="{BB962C8B-B14F-4D97-AF65-F5344CB8AC3E}">
        <p14:creationId xmlns="" xmlns:p14="http://schemas.microsoft.com/office/powerpoint/2010/main" val="33606843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b.mov">
            <a:hlinkClick r:id="" action="ppaction://media"/>
          </p:cNvPr>
          <p:cNvPicPr>
            <a:picLocks/>
          </p:cNvPicPr>
          <p:nvPr>
            <a:videoFile r:link="rId1"/>
            <p:extLst>
              <p:ext uri="{DAA4B4D4-6D71-4841-9C94-3DE7FCFB9230}">
                <p14:media xmlns="" xmlns:p14="http://schemas.microsoft.com/office/powerpoint/2010/main" r:embed="rId4"/>
              </p:ext>
            </p:extLst>
          </p:nvPr>
        </p:nvPicPr>
        <p:blipFill>
          <a:blip r:embed="rId5" cstate="print"/>
          <a:stretch>
            <a:fillRect/>
          </a:stretch>
        </p:blipFill>
        <p:spPr>
          <a:xfrm>
            <a:off x="640080" y="475488"/>
            <a:ext cx="7863840" cy="5907024"/>
          </a:xfrm>
          <a:prstGeom prst="rect">
            <a:avLst/>
          </a:prstGeom>
        </p:spPr>
      </p:pic>
    </p:spTree>
    <p:extLst>
      <p:ext uri="{BB962C8B-B14F-4D97-AF65-F5344CB8AC3E}">
        <p14:creationId xmlns="" xmlns:p14="http://schemas.microsoft.com/office/powerpoint/2010/main" val="38220990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424</TotalTime>
  <Words>1889</Words>
  <Application>Microsoft Office PowerPoint</Application>
  <PresentationFormat>On-screen Show (4:3)</PresentationFormat>
  <Paragraphs>79</Paragraphs>
  <Slides>21</Slides>
  <Notes>20</Notes>
  <HiddenSlides>0</HiddenSlides>
  <MMClips>4</MMClips>
  <ScaleCrop>false</ScaleCrop>
  <HeadingPairs>
    <vt:vector size="4" baseType="variant">
      <vt:variant>
        <vt:lpstr>Theme</vt:lpstr>
      </vt:variant>
      <vt:variant>
        <vt:i4>1</vt:i4>
      </vt:variant>
      <vt:variant>
        <vt:lpstr>Slide Titles</vt:lpstr>
      </vt:variant>
      <vt:variant>
        <vt:i4>21</vt:i4>
      </vt:variant>
    </vt:vector>
  </HeadingPairs>
  <TitlesOfParts>
    <vt:vector size="22" baseType="lpstr">
      <vt:lpstr>Office Theme</vt:lpstr>
      <vt:lpstr>Vizibid</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vector>
  </TitlesOfParts>
  <Company>Microsoft Corporation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Vizibid</dc:title>
  <dc:creator>Marc Beitchman</dc:creator>
  <cp:lastModifiedBy>Forrest</cp:lastModifiedBy>
  <cp:revision>62</cp:revision>
  <dcterms:created xsi:type="dcterms:W3CDTF">2013-01-29T18:28:36Z</dcterms:created>
  <dcterms:modified xsi:type="dcterms:W3CDTF">2013-02-15T19:52:43Z</dcterms:modified>
</cp:coreProperties>
</file>

<file path=docProps/thumbnail.jpeg>
</file>